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2C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9235" autoAdjust="0"/>
    <p:restoredTop sz="94660"/>
  </p:normalViewPr>
  <p:slideViewPr>
    <p:cSldViewPr snapToGrid="0">
      <p:cViewPr>
        <p:scale>
          <a:sx n="47" d="100"/>
          <a:sy n="47" d="100"/>
        </p:scale>
        <p:origin x="-470" y="-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C72C2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800" cap="all" dirty="0"/>
              <a:t>аналіз лікарських препаратів</a:t>
            </a:r>
            <a:endParaRPr lang="x-none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2000" dirty="0" smtClean="0"/>
              <a:t> Вибіркова навчальна дисципліна</a:t>
            </a:r>
          </a:p>
          <a:p>
            <a:pPr>
              <a:lnSpc>
                <a:spcPct val="100000"/>
              </a:lnSpc>
            </a:pPr>
            <a:r>
              <a:rPr lang="uk-UA" sz="2000" dirty="0" smtClean="0"/>
              <a:t>Освітня програма </a:t>
            </a:r>
            <a:r>
              <a:rPr lang="uk-UA" sz="2000" dirty="0" err="1" smtClean="0"/>
              <a:t>“Фармація</a:t>
            </a:r>
            <a:r>
              <a:rPr lang="uk-UA" sz="2000" dirty="0" smtClean="0"/>
              <a:t>, промислова </a:t>
            </a:r>
            <a:r>
              <a:rPr lang="uk-UA" sz="2000" dirty="0" err="1" smtClean="0"/>
              <a:t>фармація”</a:t>
            </a:r>
            <a:endParaRPr lang="uk-UA" sz="2000" dirty="0" smtClean="0"/>
          </a:p>
          <a:p>
            <a:pPr>
              <a:lnSpc>
                <a:spcPct val="100000"/>
              </a:lnSpc>
            </a:pPr>
            <a:r>
              <a:rPr lang="uk-UA" sz="2000" dirty="0" smtClean="0"/>
              <a:t>Перший (бакалаврський) рівень </a:t>
            </a:r>
            <a:r>
              <a:rPr lang="ru-RU" sz="2000" dirty="0" err="1" smtClean="0"/>
              <a:t>вищої</a:t>
            </a:r>
            <a:r>
              <a:rPr lang="ru-RU" sz="2000" dirty="0" smtClean="0"/>
              <a:t> </a:t>
            </a:r>
            <a:r>
              <a:rPr lang="ru-RU" sz="2000" dirty="0" err="1"/>
              <a:t>освіти</a:t>
            </a:r>
            <a:endParaRPr lang="ru-RU" sz="2000" dirty="0"/>
          </a:p>
          <a:p>
            <a:pPr>
              <a:lnSpc>
                <a:spcPct val="100000"/>
              </a:lnSpc>
            </a:pPr>
            <a:r>
              <a:rPr lang="uk-UA" sz="2000" dirty="0" smtClean="0"/>
              <a:t>Спеціальність 226 Фармація, промислова фармація</a:t>
            </a:r>
          </a:p>
          <a:p>
            <a:pPr>
              <a:lnSpc>
                <a:spcPct val="100000"/>
              </a:lnSpc>
            </a:pPr>
            <a:r>
              <a:rPr lang="uk-UA" sz="2000" dirty="0" smtClean="0"/>
              <a:t>Семестр викладання 4</a:t>
            </a:r>
          </a:p>
          <a:p>
            <a:pPr>
              <a:lnSpc>
                <a:spcPct val="100000"/>
              </a:lnSpc>
            </a:pPr>
            <a:r>
              <a:rPr lang="ru-RU" sz="2000" dirty="0"/>
              <a:t>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3A500D8-0A41-4840-882F-F1E29BCB44C5}"/>
              </a:ext>
            </a:extLst>
          </p:cNvPr>
          <p:cNvSpPr/>
          <p:nvPr/>
        </p:nvSpPr>
        <p:spPr>
          <a:xfrm>
            <a:off x="7086600" y="298909"/>
            <a:ext cx="6096000" cy="10277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Херсонський державний університет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Медичний факультет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Кафедра хімії та фармації</a:t>
            </a:r>
            <a:endParaRPr lang="x-none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92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5AFD5ECB-4D23-D145-99F9-087075DA635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15385" y="3210560"/>
            <a:ext cx="4561840" cy="125984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Фізико-хімічні методи дослідження лікарських препаратів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Line 137">
            <a:extLst>
              <a:ext uri="{FF2B5EF4-FFF2-40B4-BE49-F238E27FC236}">
                <a16:creationId xmlns:a16="http://schemas.microsoft.com/office/drawing/2014/main" xmlns="" id="{CEFC754B-64F4-AD47-9B47-232B2AFBA53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450080" y="2799715"/>
            <a:ext cx="0" cy="5257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5582594-9EBC-0943-AD7E-842456BEE29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15385" y="2308860"/>
            <a:ext cx="1295400" cy="49085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Оптичні методи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86D5F68-319D-5D4F-808B-B2921E7FDF5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321935" y="4928235"/>
            <a:ext cx="1295400" cy="2762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Хроматографія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Line 142">
            <a:extLst>
              <a:ext uri="{FF2B5EF4-FFF2-40B4-BE49-F238E27FC236}">
                <a16:creationId xmlns:a16="http://schemas.microsoft.com/office/drawing/2014/main" xmlns="" id="{33017EF6-CD9C-E34C-A626-73E0C607A5A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856220" y="2799715"/>
            <a:ext cx="0" cy="62166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9" name="Line 144">
            <a:extLst>
              <a:ext uri="{FF2B5EF4-FFF2-40B4-BE49-F238E27FC236}">
                <a16:creationId xmlns:a16="http://schemas.microsoft.com/office/drawing/2014/main" xmlns="" id="{4D5ABEFF-7F05-1942-BAE3-73605294217E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966460" y="4470400"/>
            <a:ext cx="0" cy="4578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6D1EACF-C275-2E48-8C0F-2B6C8803D12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121275" y="5524500"/>
            <a:ext cx="1675765" cy="876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Тонкошарова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Газо-рідинна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Рідино-рідинна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Йон-обмінна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1" name="AutoShape 161">
            <a:extLst>
              <a:ext uri="{FF2B5EF4-FFF2-40B4-BE49-F238E27FC236}">
                <a16:creationId xmlns:a16="http://schemas.microsoft.com/office/drawing/2014/main" xmlns="" id="{1B9A074D-9842-EC4F-894C-D96FE434F98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966460" y="5204460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0EF28C2-3C6D-624E-8AB5-ED1A9B2F21C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536769" y="368572"/>
            <a:ext cx="1675765" cy="157452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Рефрактометрія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Поляріметрія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Фотоколориметрія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Спектрофотометрія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Нефелометрія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Люмінісцентний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3" name="AutoShape 166">
            <a:extLst>
              <a:ext uri="{FF2B5EF4-FFF2-40B4-BE49-F238E27FC236}">
                <a16:creationId xmlns:a16="http://schemas.microsoft.com/office/drawing/2014/main" xmlns="" id="{EA6D111D-3907-5841-ADA0-14D7E30FF51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404360" y="1920240"/>
            <a:ext cx="0" cy="38862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3354837-541A-C646-AC34-3E997334F9C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178675" y="2308860"/>
            <a:ext cx="1295400" cy="49085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Електрохімічніметоди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5" name="AutoShape 178">
            <a:extLst>
              <a:ext uri="{FF2B5EF4-FFF2-40B4-BE49-F238E27FC236}">
                <a16:creationId xmlns:a16="http://schemas.microsoft.com/office/drawing/2014/main" xmlns="" id="{C9C3A2F1-E3F4-B84D-95A1-A95448090BD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856220" y="1920240"/>
            <a:ext cx="0" cy="38862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B63D1B9-6C94-694B-BA02-59208B7E5B7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995795" y="766807"/>
            <a:ext cx="1675765" cy="11599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Амперометрія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Кондуктометрія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Потенціометрія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Полярографія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Кулонометрія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285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E9B6F2-E2D1-FF42-8A8A-CC15DEC5B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Біологічні методи дослідження лікарських препаратів</a:t>
            </a:r>
            <a:endParaRPr lang="x-non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FBE3E5A8-ADFE-724A-8F1D-C1AD9FA400F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15080" y="2419781"/>
            <a:ext cx="4561840" cy="125984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Біологічні методи дослідження лікарських препаратів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3352584-8CC4-8A4B-B8AC-F5B20C42EAF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191635" y="4136821"/>
            <a:ext cx="3642360" cy="4800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Для кількісної оцінки біологічно активних сполук природного походження та їх синтетичних аналогів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Line 182">
            <a:extLst>
              <a:ext uri="{FF2B5EF4-FFF2-40B4-BE49-F238E27FC236}">
                <a16:creationId xmlns:a16="http://schemas.microsoft.com/office/drawing/2014/main" xmlns="" id="{9293DAC8-4AA2-3F40-ACCD-F4E86182D96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104255" y="3678986"/>
            <a:ext cx="0" cy="4578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B10214B-8ADE-4A46-BD94-4C80B81D85E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130675" y="4936921"/>
            <a:ext cx="3642360" cy="11699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Біологічні дослідження препарату проводяться на тваринах, винятково, на окремих ізольованих органах або частинах органів тварин. Звичайно обʼєктами біологічного дослідження є мавпи, собаки, кішки, миші, пацюки, морські свинки, жаби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AutoShape 184">
            <a:extLst>
              <a:ext uri="{FF2B5EF4-FFF2-40B4-BE49-F238E27FC236}">
                <a16:creationId xmlns:a16="http://schemas.microsoft.com/office/drawing/2014/main" xmlns="" id="{1B7B1CF4-6572-314A-85FB-1ED3BF3E3E6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997575" y="4617516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3485250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Мета та завдання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b="1" dirty="0"/>
              <a:t>Мета курсу:</a:t>
            </a:r>
            <a:r>
              <a:rPr lang="uk-UA" dirty="0"/>
              <a:t> Сформувати знання про методи аналізу лікарських препаратів.</a:t>
            </a:r>
            <a:endParaRPr lang="x-none" dirty="0"/>
          </a:p>
          <a:p>
            <a:r>
              <a:rPr lang="uk-UA" b="1" dirty="0"/>
              <a:t>Завдання курсу:</a:t>
            </a:r>
            <a:endParaRPr lang="x-none" dirty="0"/>
          </a:p>
          <a:p>
            <a:r>
              <a:rPr lang="uk-UA" b="1" dirty="0"/>
              <a:t>Теоретичні:</a:t>
            </a:r>
            <a:endParaRPr lang="x-none" dirty="0"/>
          </a:p>
          <a:p>
            <a:r>
              <a:rPr lang="uk-UA" dirty="0"/>
              <a:t>1. Сформувати знання про лікарські засоби, їх класифікацію відносно їх складу і будови, застосування та видів лікарських форм. </a:t>
            </a:r>
            <a:endParaRPr lang="x-none" dirty="0"/>
          </a:p>
          <a:p>
            <a:r>
              <a:rPr lang="uk-UA" dirty="0"/>
              <a:t>2. Сформувати знання про Державну фармакопею України; нормативно-</a:t>
            </a:r>
            <a:r>
              <a:rPr lang="uk-UA" dirty="0" err="1"/>
              <a:t>техничну</a:t>
            </a:r>
            <a:r>
              <a:rPr lang="uk-UA" dirty="0"/>
              <a:t> документацію, згідно якої здійснюється аналіз лікарських засобів.</a:t>
            </a:r>
            <a:endParaRPr lang="x-none" b="1" dirty="0"/>
          </a:p>
          <a:p>
            <a:r>
              <a:rPr lang="uk-UA" dirty="0"/>
              <a:t>3. Сформувати знання про методи контролю якості, які використовуються при здійсненні аналізу лікарських  засобів.</a:t>
            </a:r>
            <a:endParaRPr lang="x-none" b="1" dirty="0"/>
          </a:p>
          <a:p>
            <a:r>
              <a:rPr lang="uk-UA" b="1" dirty="0"/>
              <a:t>Практичні:</a:t>
            </a:r>
            <a:endParaRPr lang="x-none" dirty="0"/>
          </a:p>
          <a:p>
            <a:r>
              <a:rPr lang="uk-UA" dirty="0"/>
              <a:t>1. На основі теоретичних знань сформувати вміння здійснювати аналіз лікарських засобів </a:t>
            </a:r>
            <a:r>
              <a:rPr lang="uk-UA" dirty="0" err="1"/>
              <a:t>екстемпорального</a:t>
            </a:r>
            <a:r>
              <a:rPr lang="uk-UA" dirty="0"/>
              <a:t> виробництва виготовлених в аптеках та готових лікарських засобів виготовлених фармацевтичними підприємствами.</a:t>
            </a:r>
            <a:endParaRPr lang="x-non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997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32138A-4780-E042-B822-F63C40E4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Лікарські засоби</a:t>
            </a:r>
            <a:endParaRPr lang="x-none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43A28168-DFAF-7F4E-A899-DAE49AE6B19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099877" y="2339340"/>
            <a:ext cx="3992245" cy="76962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  <a:tab pos="498602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засоби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33" name="Line 3">
            <a:extLst>
              <a:ext uri="{FF2B5EF4-FFF2-40B4-BE49-F238E27FC236}">
                <a16:creationId xmlns:a16="http://schemas.microsoft.com/office/drawing/2014/main" xmlns="" id="{35ECEFF2-A859-544D-BD52-BADE8E6531E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95682" y="3108960"/>
            <a:ext cx="0" cy="4191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34" name="AutoShape 4">
            <a:extLst>
              <a:ext uri="{FF2B5EF4-FFF2-40B4-BE49-F238E27FC236}">
                <a16:creationId xmlns:a16="http://schemas.microsoft.com/office/drawing/2014/main" xmlns="" id="{A3AC7F9A-6CAE-AC4F-B6C1-C9514A1D7C3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906327" y="3528060"/>
            <a:ext cx="2385695" cy="3733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  <a:tab pos="4986020" algn="l"/>
              </a:tabLs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Якість лікарських засобів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35" name="AutoShape 5">
            <a:extLst>
              <a:ext uri="{FF2B5EF4-FFF2-40B4-BE49-F238E27FC236}">
                <a16:creationId xmlns:a16="http://schemas.microsoft.com/office/drawing/2014/main" xmlns="" id="{220C28FB-798F-5B42-9951-D05FF7A34A4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>
            <a:off x="4503737" y="3901440"/>
            <a:ext cx="532765" cy="28956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D7674213-75F6-3E42-97E1-9CC241DDE34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16667" y="4191000"/>
            <a:ext cx="1219835" cy="30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Якість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A960B72A-7F02-F844-AB24-07FF56DDE40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394007" y="4191000"/>
            <a:ext cx="1219835" cy="30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Безпечність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E916C253-8049-6547-8F79-21F61A0C2A5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47547" y="4191000"/>
            <a:ext cx="1219835" cy="30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Ефективність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39" name="AutoShape 9">
            <a:extLst>
              <a:ext uri="{FF2B5EF4-FFF2-40B4-BE49-F238E27FC236}">
                <a16:creationId xmlns:a16="http://schemas.microsoft.com/office/drawing/2014/main" xmlns="" id="{6C6BBC76-1C54-CE4C-B3C0-909C36F6D6F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95682" y="3901440"/>
            <a:ext cx="0" cy="28956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0" name="AutoShape 10">
            <a:extLst>
              <a:ext uri="{FF2B5EF4-FFF2-40B4-BE49-F238E27FC236}">
                <a16:creationId xmlns:a16="http://schemas.microsoft.com/office/drawing/2014/main" xmlns="" id="{28766721-74FE-5F46-AAA8-22328C15A276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047547" y="3916680"/>
            <a:ext cx="588010" cy="27432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88B847BD-C629-E041-BB73-C023F114A73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527742" y="4747260"/>
            <a:ext cx="1622425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Фармацевтичний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42" name="AutoShape 12">
            <a:extLst>
              <a:ext uri="{FF2B5EF4-FFF2-40B4-BE49-F238E27FC236}">
                <a16:creationId xmlns:a16="http://schemas.microsoft.com/office/drawing/2014/main" xmlns="" id="{812FEA76-ADE1-F948-82F4-40B1C24943E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388802" y="4495800"/>
            <a:ext cx="0" cy="2514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371556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13">
            <a:extLst>
              <a:ext uri="{FF2B5EF4-FFF2-40B4-BE49-F238E27FC236}">
                <a16:creationId xmlns:a16="http://schemas.microsoft.com/office/drawing/2014/main" xmlns="" id="{7196307B-6362-114A-BE66-DAD356861F8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87775" y="1935480"/>
            <a:ext cx="4686300" cy="85344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Сукупність методів, які дозволяють оцінити параметри якості біологічно активних речовин на всіх етапах існування ліків – від розробки та виробництва до реалізації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5" name="Line 14">
            <a:extLst>
              <a:ext uri="{FF2B5EF4-FFF2-40B4-BE49-F238E27FC236}">
                <a16:creationId xmlns:a16="http://schemas.microsoft.com/office/drawing/2014/main" xmlns="" id="{B57B3494-18BA-1648-8CB9-3AB8B78090D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84570" y="1432560"/>
            <a:ext cx="0" cy="5029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6" name="AutoShape 15">
            <a:extLst>
              <a:ext uri="{FF2B5EF4-FFF2-40B4-BE49-F238E27FC236}">
                <a16:creationId xmlns:a16="http://schemas.microsoft.com/office/drawing/2014/main" xmlns="" id="{B274DA71-66B9-4445-84CA-3F9EE4401216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122670" y="2788920"/>
            <a:ext cx="0" cy="27432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146B900E-0AC8-4045-A877-9239EE71E8C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41115" y="647700"/>
            <a:ext cx="4561840" cy="78486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Фармацевтичний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8AC9AD1-8EE0-1D44-82C6-FDB154F903C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880610" y="3063240"/>
            <a:ext cx="2476500" cy="3429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Форми контролю якості ліків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CD86FD0-2CD9-EE4E-8712-15665C187E5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440430" y="3802380"/>
            <a:ext cx="14401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Фармакопейний 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8204E2-BDD7-634A-80DB-A6F7DFCCAD8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398770" y="3848100"/>
            <a:ext cx="1440180" cy="7010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Постадійний контроль у процесі виробництва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3D4C03F-03C2-7242-AC05-BED2A25E7D3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311390" y="3848100"/>
            <a:ext cx="1440180" cy="929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лікарських форм індивідуального виготовлення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0FDE711-04F0-E442-AEC5-DD45BA39617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141470" y="4923155"/>
            <a:ext cx="1440180" cy="4876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Експрес-аналіз в умовах аптеки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1B8840D-8CB7-BD4E-A1C8-9C6F9541E8A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457950" y="4923155"/>
            <a:ext cx="1653540" cy="4724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Біофармацеватичний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4" name="AutoShape 23">
            <a:extLst>
              <a:ext uri="{FF2B5EF4-FFF2-40B4-BE49-F238E27FC236}">
                <a16:creationId xmlns:a16="http://schemas.microsoft.com/office/drawing/2014/main" xmlns="" id="{A2DCE05B-D874-1C4C-B9C5-786AE7D5A3D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84570" y="3406140"/>
            <a:ext cx="0" cy="4419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5" name="AutoShape 24">
            <a:extLst>
              <a:ext uri="{FF2B5EF4-FFF2-40B4-BE49-F238E27FC236}">
                <a16:creationId xmlns:a16="http://schemas.microsoft.com/office/drawing/2014/main" xmlns="" id="{5F92324F-1535-784A-838F-09FAE6A1DE7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101590" y="3406140"/>
            <a:ext cx="0" cy="15163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6" name="AutoShape 25">
            <a:extLst>
              <a:ext uri="{FF2B5EF4-FFF2-40B4-BE49-F238E27FC236}">
                <a16:creationId xmlns:a16="http://schemas.microsoft.com/office/drawing/2014/main" xmlns="" id="{E3C53735-EA4B-FA4E-A42F-D08EA86A71E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037070" y="3406140"/>
            <a:ext cx="0" cy="15163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" name="AutoShape 26">
            <a:extLst>
              <a:ext uri="{FF2B5EF4-FFF2-40B4-BE49-F238E27FC236}">
                <a16:creationId xmlns:a16="http://schemas.microsoft.com/office/drawing/2014/main" xmlns="" id="{BCD6EB0D-F71A-724B-8528-9CBA0007057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>
            <a:off x="4363085" y="3406140"/>
            <a:ext cx="570865" cy="3962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8" name="AutoShape 27">
            <a:extLst>
              <a:ext uri="{FF2B5EF4-FFF2-40B4-BE49-F238E27FC236}">
                <a16:creationId xmlns:a16="http://schemas.microsoft.com/office/drawing/2014/main" xmlns="" id="{A9D9EA25-F7D1-894F-B586-F0033746014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311390" y="3406140"/>
            <a:ext cx="511175" cy="4419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753386F4-20EB-C643-8B14-AB55228275D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87775" y="5867400"/>
            <a:ext cx="4750435" cy="3429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Державна Фармакопея України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30" name="AutoShape 29">
            <a:extLst>
              <a:ext uri="{FF2B5EF4-FFF2-40B4-BE49-F238E27FC236}">
                <a16:creationId xmlns:a16="http://schemas.microsoft.com/office/drawing/2014/main" xmlns="" id="{115176AA-9F92-E849-B43D-0CC348DE148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6084570" y="4549775"/>
            <a:ext cx="0" cy="13182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1" name="AutoShape 30">
            <a:extLst>
              <a:ext uri="{FF2B5EF4-FFF2-40B4-BE49-F238E27FC236}">
                <a16:creationId xmlns:a16="http://schemas.microsoft.com/office/drawing/2014/main" xmlns="" id="{217AB3BC-92A1-9746-913C-58DF2EED24D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258050" y="5410200"/>
            <a:ext cx="0" cy="45720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3" name="AutoShape 31">
            <a:extLst>
              <a:ext uri="{FF2B5EF4-FFF2-40B4-BE49-F238E27FC236}">
                <a16:creationId xmlns:a16="http://schemas.microsoft.com/office/drawing/2014/main" xmlns="" id="{4A8D6640-A046-7945-BF4B-6F519A136DE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781550" y="5394960"/>
            <a:ext cx="0" cy="45720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4" name="AutoShape 32">
            <a:extLst>
              <a:ext uri="{FF2B5EF4-FFF2-40B4-BE49-F238E27FC236}">
                <a16:creationId xmlns:a16="http://schemas.microsoft.com/office/drawing/2014/main" xmlns="" id="{937D93D4-23D9-8E45-946F-70107ADBB9D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8402955" y="4777740"/>
            <a:ext cx="0" cy="10896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5" name="AutoShape 33">
            <a:extLst>
              <a:ext uri="{FF2B5EF4-FFF2-40B4-BE49-F238E27FC236}">
                <a16:creationId xmlns:a16="http://schemas.microsoft.com/office/drawing/2014/main" xmlns="" id="{B0B54EA6-4986-DF42-A8C3-7C1E21C8710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3950970" y="4305300"/>
            <a:ext cx="0" cy="15468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3547657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32138A-4780-E042-B822-F63C40E4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Державна Фармакопея України (ДФУ)</a:t>
            </a:r>
            <a:endParaRPr lang="x-none" dirty="0"/>
          </a:p>
        </p:txBody>
      </p:sp>
      <p:sp>
        <p:nvSpPr>
          <p:cNvPr id="14" name="AutoShape 34">
            <a:extLst>
              <a:ext uri="{FF2B5EF4-FFF2-40B4-BE49-F238E27FC236}">
                <a16:creationId xmlns:a16="http://schemas.microsoft.com/office/drawing/2014/main" xmlns="" id="{837FB31F-A786-914C-9804-3A679776D89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52850" y="3450717"/>
            <a:ext cx="4686300" cy="133032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Основний документ, що регламентує стандарти якості лікарських засобів.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Правовий акт, що містить загальні вимоги до лікарських засобів, фармакопейні статті, а також методики контролю якості лікарських засобів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5" name="Line 35">
            <a:extLst>
              <a:ext uri="{FF2B5EF4-FFF2-40B4-BE49-F238E27FC236}">
                <a16:creationId xmlns:a16="http://schemas.microsoft.com/office/drawing/2014/main" xmlns="" id="{AA321284-2E49-634C-901E-7BE56B847B1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49645" y="2947797"/>
            <a:ext cx="0" cy="5029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6" name="AutoShape 36">
            <a:extLst>
              <a:ext uri="{FF2B5EF4-FFF2-40B4-BE49-F238E27FC236}">
                <a16:creationId xmlns:a16="http://schemas.microsoft.com/office/drawing/2014/main" xmlns="" id="{64771E64-7569-4941-9313-6CB21AACCBC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87745" y="4780407"/>
            <a:ext cx="635" cy="32321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43CE90B1-79DE-D145-810C-17A0164E260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06190" y="1987677"/>
            <a:ext cx="4561840" cy="96012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Державна Фармакопея України (ДФУ)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70BF0ED-E181-CD46-ABB6-03D106B7F50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205605" y="5103622"/>
            <a:ext cx="3825240" cy="118287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ДФУ має законодавчий характер. Її вимоги, що висуваються до лікарських засобів, обовʼязкові для всіх підприємств і установ України, які виробляють, зберегають, контролюють, реалізують і застосовують лікарські засоби, незалежно від форми власності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6675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3E100B-C495-B645-8DC8-A3098BEB5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D51DA0-FD8D-8B47-9597-A1FB853D8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0C1B3F6E-6184-0944-A074-C483BD48147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03015" y="3993833"/>
            <a:ext cx="4561840" cy="78486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Фармацевтичний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7BDF95C-78F0-DF4B-BCD8-B85D80BF912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432810" y="2134553"/>
            <a:ext cx="1295400" cy="6477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Різноманітність обʼєктів дослідження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Line 41">
            <a:extLst>
              <a:ext uri="{FF2B5EF4-FFF2-40B4-BE49-F238E27FC236}">
                <a16:creationId xmlns:a16="http://schemas.microsoft.com/office/drawing/2014/main" xmlns="" id="{6FBE748E-F9C7-CC46-AAB4-D780D200555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949190" y="3620453"/>
            <a:ext cx="0" cy="3733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7" name="AutoShape 42">
            <a:extLst>
              <a:ext uri="{FF2B5EF4-FFF2-40B4-BE49-F238E27FC236}">
                <a16:creationId xmlns:a16="http://schemas.microsoft.com/office/drawing/2014/main" xmlns="" id="{6CD962EB-89BB-FD4B-AEB3-B2B94841932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069715" y="3163888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Особливості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AC193F2-36D1-4A47-8FF2-53CE09FE49C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170170" y="2134553"/>
            <a:ext cx="1295400" cy="6477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Широкий діапазон концентрацій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AutoShape 44">
            <a:extLst>
              <a:ext uri="{FF2B5EF4-FFF2-40B4-BE49-F238E27FC236}">
                <a16:creationId xmlns:a16="http://schemas.microsoft.com/office/drawing/2014/main" xmlns="" id="{7DC3E234-F969-4448-96B2-287F4AA7E85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423410" y="2782253"/>
            <a:ext cx="0" cy="3810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" name="AutoShape 45">
            <a:extLst>
              <a:ext uri="{FF2B5EF4-FFF2-40B4-BE49-F238E27FC236}">
                <a16:creationId xmlns:a16="http://schemas.microsoft.com/office/drawing/2014/main" xmlns="" id="{5295CAD5-8F62-6F4D-B330-4F4F90251B2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5528310" y="2782253"/>
            <a:ext cx="0" cy="3810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B2D12FE-8489-DC46-8F5B-971D5223710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379470" y="-1"/>
            <a:ext cx="1440180" cy="181247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Неорганічні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органічні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синтетичні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природні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індивідуальні речовини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багатокомпонентні суміші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" name="AutoShape 47">
            <a:extLst>
              <a:ext uri="{FF2B5EF4-FFF2-40B4-BE49-F238E27FC236}">
                <a16:creationId xmlns:a16="http://schemas.microsoft.com/office/drawing/2014/main" xmlns="" id="{0A0A865C-70F2-CF4F-BF64-DBFB3C3D73B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069715" y="1831658"/>
            <a:ext cx="0" cy="30289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AutoShape 48">
            <a:extLst>
              <a:ext uri="{FF2B5EF4-FFF2-40B4-BE49-F238E27FC236}">
                <a16:creationId xmlns:a16="http://schemas.microsoft.com/office/drawing/2014/main" xmlns="" id="{B8407984-DA28-AD47-A28E-E057AFC4271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713855" y="2656523"/>
            <a:ext cx="2098675" cy="965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Форми контролю якості лікарських засобів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4" name="Line 49">
            <a:extLst>
              <a:ext uri="{FF2B5EF4-FFF2-40B4-BE49-F238E27FC236}">
                <a16:creationId xmlns:a16="http://schemas.microsoft.com/office/drawing/2014/main" xmlns="" id="{F9903F30-A84A-3240-9372-7DB1E854144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433310" y="3619818"/>
            <a:ext cx="0" cy="3733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B0C5377-2A1E-584B-BCFA-7F4C4E63BA7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98030" y="-375557"/>
            <a:ext cx="1516380" cy="275952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Фармакопейний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Постадійний контроль у процесі виробництва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лікарських форм індивідуального виготовлення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Експрес-аналіз в умовах аптеки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Біофармацевтичний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6" name="AutoShape 51">
            <a:extLst>
              <a:ext uri="{FF2B5EF4-FFF2-40B4-BE49-F238E27FC236}">
                <a16:creationId xmlns:a16="http://schemas.microsoft.com/office/drawing/2014/main" xmlns="" id="{DC23BE62-0596-564A-AE07-8F39C824650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799070" y="2352993"/>
            <a:ext cx="0" cy="30289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AutoShape 52">
            <a:extLst>
              <a:ext uri="{FF2B5EF4-FFF2-40B4-BE49-F238E27FC236}">
                <a16:creationId xmlns:a16="http://schemas.microsoft.com/office/drawing/2014/main" xmlns="" id="{8BAE47A0-082A-9541-828F-FFE6A4C0A1D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970655" y="5157788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8" name="Line 53">
            <a:extLst>
              <a:ext uri="{FF2B5EF4-FFF2-40B4-BE49-F238E27FC236}">
                <a16:creationId xmlns:a16="http://schemas.microsoft.com/office/drawing/2014/main" xmlns="" id="{056D18C1-380B-A343-9F3D-BB53D66AF06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949190" y="4731703"/>
            <a:ext cx="0" cy="4267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24500066-481A-CF4F-9B17-AB1CE1FE1AA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184015" y="5935028"/>
            <a:ext cx="1440180" cy="8534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хімічні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фізико-хімічні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біологічні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0" name="AutoShape 55">
            <a:extLst>
              <a:ext uri="{FF2B5EF4-FFF2-40B4-BE49-F238E27FC236}">
                <a16:creationId xmlns:a16="http://schemas.microsoft.com/office/drawing/2014/main" xmlns="" id="{2C97F612-2677-CF47-B6E2-22C8A2F3473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895850" y="5614988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1" name="AutoShape 56">
            <a:extLst>
              <a:ext uri="{FF2B5EF4-FFF2-40B4-BE49-F238E27FC236}">
                <a16:creationId xmlns:a16="http://schemas.microsoft.com/office/drawing/2014/main" xmlns="" id="{9DF7C7CF-BCFD-7C41-B2C3-E15409ADC06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18555" y="5157788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Вимоги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2" name="Line 57">
            <a:extLst>
              <a:ext uri="{FF2B5EF4-FFF2-40B4-BE49-F238E27FC236}">
                <a16:creationId xmlns:a16="http://schemas.microsoft.com/office/drawing/2014/main" xmlns="" id="{903D211D-8B3E-8248-9DB7-562AD70E89B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197090" y="4779328"/>
            <a:ext cx="0" cy="4267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B1F1330-E0D2-B240-B50B-44F13931631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465570" y="5935027"/>
            <a:ext cx="1440180" cy="11679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Правильність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точність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специфічність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чутливість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економічність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4" name="AutoShape 59">
            <a:extLst>
              <a:ext uri="{FF2B5EF4-FFF2-40B4-BE49-F238E27FC236}">
                <a16:creationId xmlns:a16="http://schemas.microsoft.com/office/drawing/2014/main" xmlns="" id="{828322BD-06AE-4641-AC3E-37156C0F225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151370" y="5614988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666549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432F0C-3788-7340-981D-4B10E00D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Методи дослідження лікарських препаратів</a:t>
            </a:r>
            <a:endParaRPr lang="x-non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E606FFB4-A6DB-7B4F-8E96-4D311A56A4E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617517" y="3310802"/>
            <a:ext cx="4561840" cy="986155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 дослідження лікарських препаратів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Line 61">
            <a:extLst>
              <a:ext uri="{FF2B5EF4-FFF2-40B4-BE49-F238E27FC236}">
                <a16:creationId xmlns:a16="http://schemas.microsoft.com/office/drawing/2014/main" xmlns="" id="{4ECE77B1-5F7D-3242-8EF4-C1DCA63304E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763692" y="2938057"/>
            <a:ext cx="0" cy="3733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6" name="AutoShape 62">
            <a:extLst>
              <a:ext uri="{FF2B5EF4-FFF2-40B4-BE49-F238E27FC236}">
                <a16:creationId xmlns:a16="http://schemas.microsoft.com/office/drawing/2014/main" xmlns="" id="{4B49DE97-562C-FD4F-AD41-72176BB07C7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84217" y="2480857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AutoShape 65">
            <a:extLst>
              <a:ext uri="{FF2B5EF4-FFF2-40B4-BE49-F238E27FC236}">
                <a16:creationId xmlns:a16="http://schemas.microsoft.com/office/drawing/2014/main" xmlns="" id="{8B683C3E-ECD2-2A40-B15C-E364F1F6C1C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528357" y="2480857"/>
            <a:ext cx="1793875" cy="45783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Хімічні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Line 66">
            <a:extLst>
              <a:ext uri="{FF2B5EF4-FFF2-40B4-BE49-F238E27FC236}">
                <a16:creationId xmlns:a16="http://schemas.microsoft.com/office/drawing/2014/main" xmlns="" id="{F9C6A159-6C31-7749-B6D4-6F9EB60CE24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247812" y="2937422"/>
            <a:ext cx="0" cy="3733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9" name="AutoShape 67">
            <a:extLst>
              <a:ext uri="{FF2B5EF4-FFF2-40B4-BE49-F238E27FC236}">
                <a16:creationId xmlns:a16="http://schemas.microsoft.com/office/drawing/2014/main" xmlns="" id="{1827BEF9-D816-9842-93F6-C2F8F7C20A6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85157" y="4676687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Фізико-хімічні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Line 68">
            <a:extLst>
              <a:ext uri="{FF2B5EF4-FFF2-40B4-BE49-F238E27FC236}">
                <a16:creationId xmlns:a16="http://schemas.microsoft.com/office/drawing/2014/main" xmlns="" id="{F82FB7D4-C1FF-CC4C-BAB1-30C21DB1804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763692" y="4249967"/>
            <a:ext cx="0" cy="4267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1" name="AutoShape 71">
            <a:extLst>
              <a:ext uri="{FF2B5EF4-FFF2-40B4-BE49-F238E27FC236}">
                <a16:creationId xmlns:a16="http://schemas.microsoft.com/office/drawing/2014/main" xmlns="" id="{1EB5DCDD-5BE9-024F-9BDA-EFDF6CB9716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033057" y="4676687"/>
            <a:ext cx="1824355" cy="457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Біологічні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" name="Line 72">
            <a:extLst>
              <a:ext uri="{FF2B5EF4-FFF2-40B4-BE49-F238E27FC236}">
                <a16:creationId xmlns:a16="http://schemas.microsoft.com/office/drawing/2014/main" xmlns="" id="{6A9B5A31-4E6D-E943-BAF3-686ED90325A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011592" y="4297592"/>
            <a:ext cx="0" cy="4267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1299969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C7C388-4737-384C-97B3-EB2E514C8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Фізичні методи дослідження лікарських препаратів</a:t>
            </a:r>
            <a:endParaRPr lang="x-none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58598AA7-B13E-3448-B970-7A7C57BADF7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599728" y="3554413"/>
            <a:ext cx="4561840" cy="986155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Фізичні методи дослідження лікарських препаратів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E6A65E9-775A-4A46-A9CF-24560ECB0D0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63018" y="5013643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Розчинність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Line 79">
            <a:extLst>
              <a:ext uri="{FF2B5EF4-FFF2-40B4-BE49-F238E27FC236}">
                <a16:creationId xmlns:a16="http://schemas.microsoft.com/office/drawing/2014/main" xmlns="" id="{7633AF3A-0716-7A42-A64E-4C910D9680C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334423" y="3143568"/>
            <a:ext cx="0" cy="5257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61C76A2-1503-9F42-9E96-7979951056B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599728" y="2808923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рН середовища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75E75F5-0392-6A41-AD2D-E073CF9DA02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279938" y="5013643"/>
            <a:ext cx="1295400" cy="6324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Прозорість та ступінь каламутності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0F49F71-B15D-C342-A077-FB4D60A34FD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516158" y="2808923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Густина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292D120-76FB-5D4B-A274-8FDE9B34A8F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442883" y="4944428"/>
            <a:ext cx="1295400" cy="6324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Ступінь забарвлення рідин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16D4292-A9CF-D44F-9DE9-C6B3CA8F63F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78158" y="5835968"/>
            <a:ext cx="1295400" cy="44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Показник заломлення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1D62D8B-09F7-4F4A-9ABA-F90C31A5E5B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398298" y="2808923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Вологість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6552D89-1E05-7145-9546-0C26B6CCEC2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563023" y="1690688"/>
            <a:ext cx="1295400" cy="7461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Температура плавлення, твердіння, кипіння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5" name="Line 87">
            <a:extLst>
              <a:ext uri="{FF2B5EF4-FFF2-40B4-BE49-F238E27FC236}">
                <a16:creationId xmlns:a16="http://schemas.microsoft.com/office/drawing/2014/main" xmlns="" id="{7002EA94-88C6-E641-84CE-0A51BABFF2F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5195483" y="2437448"/>
            <a:ext cx="0" cy="11176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6" name="Line 88">
            <a:extLst>
              <a:ext uri="{FF2B5EF4-FFF2-40B4-BE49-F238E27FC236}">
                <a16:creationId xmlns:a16="http://schemas.microsoft.com/office/drawing/2014/main" xmlns="" id="{47B7F058-C85B-C548-8367-10831812DB0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740563" y="3143568"/>
            <a:ext cx="0" cy="62166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7" name="Line 89">
            <a:extLst>
              <a:ext uri="{FF2B5EF4-FFF2-40B4-BE49-F238E27FC236}">
                <a16:creationId xmlns:a16="http://schemas.microsoft.com/office/drawing/2014/main" xmlns="" id="{BACE9736-A8A5-EF4A-9478-1AD6A5B6B35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6186083" y="3143568"/>
            <a:ext cx="0" cy="41084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8" name="Line 90">
            <a:extLst>
              <a:ext uri="{FF2B5EF4-FFF2-40B4-BE49-F238E27FC236}">
                <a16:creationId xmlns:a16="http://schemas.microsoft.com/office/drawing/2014/main" xmlns="" id="{42BAB158-AE76-6242-ACAC-4218CF47D0F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380143" y="4411663"/>
            <a:ext cx="0" cy="5334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9" name="Line 91">
            <a:extLst>
              <a:ext uri="{FF2B5EF4-FFF2-40B4-BE49-F238E27FC236}">
                <a16:creationId xmlns:a16="http://schemas.microsoft.com/office/drawing/2014/main" xmlns="" id="{7420508F-AD3C-4E4B-B2CB-F6EF4796802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858423" y="4541203"/>
            <a:ext cx="0" cy="47244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0" name="Line 92">
            <a:extLst>
              <a:ext uri="{FF2B5EF4-FFF2-40B4-BE49-F238E27FC236}">
                <a16:creationId xmlns:a16="http://schemas.microsoft.com/office/drawing/2014/main" xmlns="" id="{B4158695-A0BC-FD47-A739-B55D284BE42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481483" y="4411663"/>
            <a:ext cx="0" cy="6400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1" name="Line 93">
            <a:extLst>
              <a:ext uri="{FF2B5EF4-FFF2-40B4-BE49-F238E27FC236}">
                <a16:creationId xmlns:a16="http://schemas.microsoft.com/office/drawing/2014/main" xmlns="" id="{F2832233-009A-A046-AA4C-B750AC43271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811558" y="4487228"/>
            <a:ext cx="0" cy="134937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2967567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F1921143-C21D-5A4F-AAFC-D02D8C22ABA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28085" y="1728470"/>
            <a:ext cx="4561840" cy="986155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Хімічні методи дослідження лікарських препаратів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7F8E2F6-88AD-3444-B716-A380BECC6BA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08495" y="3187700"/>
            <a:ext cx="1478280" cy="29908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Кількісний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Line 96">
            <a:extLst>
              <a:ext uri="{FF2B5EF4-FFF2-40B4-BE49-F238E27FC236}">
                <a16:creationId xmlns:a16="http://schemas.microsoft.com/office/drawing/2014/main" xmlns="" id="{A1783F83-6669-E54B-BAF4-45902912D40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462780" y="1317625"/>
            <a:ext cx="0" cy="5257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6AC5780-807C-014B-BB3A-D993F4D93CB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28085" y="982980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рН середовища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A695C29-C701-F04B-ADE7-656F7D863B8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644515" y="982980"/>
            <a:ext cx="1295400" cy="33528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Зольність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CB89972-5997-584A-AC5F-FCB37B5AC0E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272280" y="3118485"/>
            <a:ext cx="1295400" cy="2762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Якісний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7E95657-DDAE-0949-94DB-EEFE9E40C16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224032" y="0"/>
            <a:ext cx="1492885" cy="132261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Характеристичні числові показники жирів та олій: кислотне число, йодне число, число омилення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1" name="Line 105">
            <a:extLst>
              <a:ext uri="{FF2B5EF4-FFF2-40B4-BE49-F238E27FC236}">
                <a16:creationId xmlns:a16="http://schemas.microsoft.com/office/drawing/2014/main" xmlns="" id="{0DB9E952-5877-C341-8FA5-2D2A5E6DA45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868920" y="1317625"/>
            <a:ext cx="0" cy="62166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2" name="Line 106">
            <a:extLst>
              <a:ext uri="{FF2B5EF4-FFF2-40B4-BE49-F238E27FC236}">
                <a16:creationId xmlns:a16="http://schemas.microsoft.com/office/drawing/2014/main" xmlns="" id="{BB56DE6E-B25F-7A4D-A959-54D825B5700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6314440" y="1317625"/>
            <a:ext cx="0" cy="41084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3" name="Line 107">
            <a:extLst>
              <a:ext uri="{FF2B5EF4-FFF2-40B4-BE49-F238E27FC236}">
                <a16:creationId xmlns:a16="http://schemas.microsoft.com/office/drawing/2014/main" xmlns="" id="{965F6785-671D-1C49-8D99-3C5034C82E6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919980" y="2661285"/>
            <a:ext cx="0" cy="4578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4" name="Line 109">
            <a:extLst>
              <a:ext uri="{FF2B5EF4-FFF2-40B4-BE49-F238E27FC236}">
                <a16:creationId xmlns:a16="http://schemas.microsoft.com/office/drawing/2014/main" xmlns="" id="{AF8B2769-096B-5842-890F-C7248452E43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609840" y="2585720"/>
            <a:ext cx="0" cy="6400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5" name="AutoShape 111">
            <a:extLst>
              <a:ext uri="{FF2B5EF4-FFF2-40B4-BE49-F238E27FC236}">
                <a16:creationId xmlns:a16="http://schemas.microsoft.com/office/drawing/2014/main" xmlns="" id="{DEA1346E-B2EE-B743-97E3-3787ED03FAD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357880" y="3738245"/>
            <a:ext cx="1379220" cy="63182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Неорганічні речовини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B48F599-4939-AC40-8215-AA59BFEB732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179445" y="4667250"/>
            <a:ext cx="810895" cy="3276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Катіони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7" name="AutoShape 113">
            <a:extLst>
              <a:ext uri="{FF2B5EF4-FFF2-40B4-BE49-F238E27FC236}">
                <a16:creationId xmlns:a16="http://schemas.microsoft.com/office/drawing/2014/main" xmlns="" id="{4549D90C-B3AA-B043-AC92-78E24688643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3677285" y="4370070"/>
            <a:ext cx="635" cy="2971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F2AC78D-29BD-D74A-A503-BCCF118162A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109085" y="4667250"/>
            <a:ext cx="810895" cy="3276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Аніони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AutoShape 120">
            <a:extLst>
              <a:ext uri="{FF2B5EF4-FFF2-40B4-BE49-F238E27FC236}">
                <a16:creationId xmlns:a16="http://schemas.microsoft.com/office/drawing/2014/main" xmlns="" id="{416064B8-85FE-EF41-BA01-88A56954EF1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027295" y="3738245"/>
            <a:ext cx="1379220" cy="63182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Органічні речовини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E179F54-FB45-3A48-BA99-E8D5BF109BC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080000" y="4667250"/>
            <a:ext cx="1326515" cy="4419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Характеристичні групи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1" name="AutoShape 124">
            <a:extLst>
              <a:ext uri="{FF2B5EF4-FFF2-40B4-BE49-F238E27FC236}">
                <a16:creationId xmlns:a16="http://schemas.microsoft.com/office/drawing/2014/main" xmlns="" id="{A2701C83-AB96-4F4E-A02C-004D6E3536D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735320" y="4370070"/>
            <a:ext cx="635" cy="2971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" name="AutoShape 125">
            <a:extLst>
              <a:ext uri="{FF2B5EF4-FFF2-40B4-BE49-F238E27FC236}">
                <a16:creationId xmlns:a16="http://schemas.microsoft.com/office/drawing/2014/main" xmlns="" id="{01393F22-C386-2F4A-8373-3E09FC7F691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371340" y="3394710"/>
            <a:ext cx="0" cy="3429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3" name="AutoShape 126">
            <a:extLst>
              <a:ext uri="{FF2B5EF4-FFF2-40B4-BE49-F238E27FC236}">
                <a16:creationId xmlns:a16="http://schemas.microsoft.com/office/drawing/2014/main" xmlns="" id="{19B3E448-C660-2B42-A689-9F73FE08CD7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453380" y="3377565"/>
            <a:ext cx="0" cy="3429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4" name="AutoShape 127">
            <a:extLst>
              <a:ext uri="{FF2B5EF4-FFF2-40B4-BE49-F238E27FC236}">
                <a16:creationId xmlns:a16="http://schemas.microsoft.com/office/drawing/2014/main" xmlns="" id="{4DC34563-B8C4-344F-B3F3-C4E184E9E35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600825" y="3720465"/>
            <a:ext cx="1379220" cy="36766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Гравіметрія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" name="AutoShape 128">
            <a:extLst>
              <a:ext uri="{FF2B5EF4-FFF2-40B4-BE49-F238E27FC236}">
                <a16:creationId xmlns:a16="http://schemas.microsoft.com/office/drawing/2014/main" xmlns="" id="{B2B72D1E-B706-DE43-8B81-B6B6C4BA332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666865" y="4370070"/>
            <a:ext cx="1733550" cy="6477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Обʼємні методи (титриметричні)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6" name="AutoShape 129">
            <a:extLst>
              <a:ext uri="{FF2B5EF4-FFF2-40B4-BE49-F238E27FC236}">
                <a16:creationId xmlns:a16="http://schemas.microsoft.com/office/drawing/2014/main" xmlns="" id="{433C86BA-93D8-BA4A-B2E1-F88ED547A42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980045" y="5017770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A2C45AC-46F4-A94D-A367-0D38CD80ED7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644515" y="5337810"/>
            <a:ext cx="1675765" cy="15201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Кислотно-основне титрування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Окисно-відновне титрування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Осаджувальне титрування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Комплексонометрія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1BC1AF2A-0EC7-B648-89C5-73A764C7451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686040" y="5337810"/>
            <a:ext cx="1326515" cy="6400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Титрування в неводному середовищі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9" name="AutoShape 132">
            <a:extLst>
              <a:ext uri="{FF2B5EF4-FFF2-40B4-BE49-F238E27FC236}">
                <a16:creationId xmlns:a16="http://schemas.microsoft.com/office/drawing/2014/main" xmlns="" id="{E1024F19-ECD8-8643-8479-8F37C2325D0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008495" y="5017770"/>
            <a:ext cx="0" cy="3200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0" name="AutoShape 133">
            <a:extLst>
              <a:ext uri="{FF2B5EF4-FFF2-40B4-BE49-F238E27FC236}">
                <a16:creationId xmlns:a16="http://schemas.microsoft.com/office/drawing/2014/main" xmlns="" id="{EF6CDEE8-AB01-DF40-A968-75EC8E36C40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320280" y="3486150"/>
            <a:ext cx="0" cy="23431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1" name="AutoShape 134">
            <a:extLst>
              <a:ext uri="{FF2B5EF4-FFF2-40B4-BE49-F238E27FC236}">
                <a16:creationId xmlns:a16="http://schemas.microsoft.com/office/drawing/2014/main" xmlns="" id="{1E1F1FCC-7977-424B-A416-541CE6CB5F2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105140" y="3486150"/>
            <a:ext cx="0" cy="88392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2" name="AutoShape 186">
            <a:extLst>
              <a:ext uri="{FF2B5EF4-FFF2-40B4-BE49-F238E27FC236}">
                <a16:creationId xmlns:a16="http://schemas.microsoft.com/office/drawing/2014/main" xmlns="" id="{3947914C-1DE2-B14B-A6E3-C08A1CD669A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371340" y="4370070"/>
            <a:ext cx="635" cy="2971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782963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C905778D-6D6A-4F45-B6E3-C576EA298037}" vid="{7D5D57E1-427C-8441-8873-2ED86A6E26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490</Words>
  <Application>Microsoft Macintosh PowerPoint</Application>
  <PresentationFormat>Произвольный</PresentationFormat>
  <Paragraphs>155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аналіз лікарських препаратів</vt:lpstr>
      <vt:lpstr>Мета та завдання курсу</vt:lpstr>
      <vt:lpstr>Лікарські засоби</vt:lpstr>
      <vt:lpstr>Слайд 4</vt:lpstr>
      <vt:lpstr>Державна Фармакопея України (ДФУ)</vt:lpstr>
      <vt:lpstr>Слайд 6</vt:lpstr>
      <vt:lpstr>Методи дослідження лікарських препаратів</vt:lpstr>
      <vt:lpstr>Фізичні методи дослідження лікарських препаратів</vt:lpstr>
      <vt:lpstr>Слайд 9</vt:lpstr>
      <vt:lpstr>Слайд 10</vt:lpstr>
      <vt:lpstr>Біологічні методи дослідження лікарських препаратів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 лікарських препаратів</dc:title>
  <dc:creator>Daniel Rechitsky</dc:creator>
  <cp:lastModifiedBy>Александр</cp:lastModifiedBy>
  <cp:revision>4</cp:revision>
  <dcterms:created xsi:type="dcterms:W3CDTF">2020-07-10T09:02:11Z</dcterms:created>
  <dcterms:modified xsi:type="dcterms:W3CDTF">2021-03-15T20:15:49Z</dcterms:modified>
</cp:coreProperties>
</file>